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58" r:id="rId4"/>
    <p:sldId id="259" r:id="rId5"/>
    <p:sldId id="260" r:id="rId6"/>
    <p:sldId id="262" r:id="rId7"/>
    <p:sldId id="261"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B557F481-CA66-4446-858A-D9334945443B}">
          <p14:sldIdLst>
            <p14:sldId id="256"/>
            <p14:sldId id="257"/>
            <p14:sldId id="258"/>
            <p14:sldId id="259"/>
            <p14:sldId id="260"/>
            <p14:sldId id="262"/>
            <p14:sldId id="261"/>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45079C9-8E11-474C-8F13-1F68EF4ABFFD}" type="datetimeFigureOut">
              <a:rPr kumimoji="1" lang="ja-JP" altLang="en-US" smtClean="0"/>
              <a:t>2024/5/20</a:t>
            </a:fld>
            <a:endParaRPr kumimoji="1" lang="ja-JP" altLang="en-US"/>
          </a:p>
        </p:txBody>
      </p:sp>
      <p:sp>
        <p:nvSpPr>
          <p:cNvPr id="5" name="Footer Placeholder 4"/>
          <p:cNvSpPr>
            <a:spLocks noGrp="1"/>
          </p:cNvSpPr>
          <p:nvPr>
            <p:ph type="ftr" sz="quarter" idx="11"/>
          </p:nvPr>
        </p:nvSpPr>
        <p:spPr>
          <a:xfrm>
            <a:off x="2692397" y="5037663"/>
            <a:ext cx="5214635" cy="279400"/>
          </a:xfrm>
        </p:spPr>
        <p:txBody>
          <a:bodyPr/>
          <a:lstStyle/>
          <a:p>
            <a:endParaRPr kumimoji="1" lang="ja-JP" altLang="en-US"/>
          </a:p>
        </p:txBody>
      </p:sp>
      <p:sp>
        <p:nvSpPr>
          <p:cNvPr id="6" name="Slide Number Placeholder 5"/>
          <p:cNvSpPr>
            <a:spLocks noGrp="1"/>
          </p:cNvSpPr>
          <p:nvPr>
            <p:ph type="sldNum" sz="quarter" idx="12"/>
          </p:nvPr>
        </p:nvSpPr>
        <p:spPr>
          <a:xfrm>
            <a:off x="8956900" y="5037663"/>
            <a:ext cx="551167" cy="279400"/>
          </a:xfrm>
        </p:spPr>
        <p:txBody>
          <a:bodyPr/>
          <a:lstStyle/>
          <a:p>
            <a:fld id="{2C1CAD6A-F08E-4589-A23B-B00571973F15}" type="slidenum">
              <a:rPr kumimoji="1" lang="ja-JP" altLang="en-US" smtClean="0"/>
              <a:t>‹#›</a:t>
            </a:fld>
            <a:endParaRPr kumimoji="1" lang="ja-JP" alt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3598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45079C9-8E11-474C-8F13-1F68EF4ABFFD}" type="datetimeFigureOut">
              <a:rPr kumimoji="1" lang="ja-JP" altLang="en-US" smtClean="0"/>
              <a:t>2024/5/20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C1CAD6A-F08E-4589-A23B-B00571973F15}" type="slidenum">
              <a:rPr kumimoji="1" lang="ja-JP" altLang="en-US" smtClean="0"/>
              <a:t>‹#›</a:t>
            </a:fld>
            <a:endParaRPr kumimoji="1" lang="ja-JP" altLang="en-US"/>
          </a:p>
        </p:txBody>
      </p:sp>
    </p:spTree>
    <p:extLst>
      <p:ext uri="{BB962C8B-B14F-4D97-AF65-F5344CB8AC3E}">
        <p14:creationId xmlns:p14="http://schemas.microsoft.com/office/powerpoint/2010/main" val="1146315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45079C9-8E11-474C-8F13-1F68EF4ABFFD}" type="datetimeFigureOut">
              <a:rPr kumimoji="1" lang="ja-JP" altLang="en-US" smtClean="0"/>
              <a:t>2024/5/20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C1CAD6A-F08E-4589-A23B-B00571973F15}" type="slidenum">
              <a:rPr kumimoji="1" lang="ja-JP" altLang="en-US" smtClean="0"/>
              <a:t>‹#›</a:t>
            </a:fld>
            <a:endParaRPr kumimoji="1" lang="ja-JP" alt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0022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45079C9-8E11-474C-8F13-1F68EF4ABFFD}" type="datetimeFigureOut">
              <a:rPr kumimoji="1" lang="ja-JP" altLang="en-US" smtClean="0"/>
              <a:t>2024/5/20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C1CAD6A-F08E-4589-A23B-B00571973F15}" type="slidenum">
              <a:rPr kumimoji="1" lang="ja-JP" altLang="en-US" smtClean="0"/>
              <a:t>‹#›</a:t>
            </a:fld>
            <a:endParaRPr kumimoji="1" lang="ja-JP" alt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11599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45079C9-8E11-474C-8F13-1F68EF4ABFFD}" type="datetimeFigureOut">
              <a:rPr kumimoji="1" lang="ja-JP" altLang="en-US" smtClean="0"/>
              <a:t>2024/5/20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C1CAD6A-F08E-4589-A23B-B00571973F15}" type="slidenum">
              <a:rPr kumimoji="1" lang="ja-JP" altLang="en-US" smtClean="0"/>
              <a:t>‹#›</a:t>
            </a:fld>
            <a:endParaRPr kumimoji="1" lang="ja-JP" altLang="en-US"/>
          </a:p>
        </p:txBody>
      </p:sp>
    </p:spTree>
    <p:extLst>
      <p:ext uri="{BB962C8B-B14F-4D97-AF65-F5344CB8AC3E}">
        <p14:creationId xmlns:p14="http://schemas.microsoft.com/office/powerpoint/2010/main" val="315159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ja-JP" altLang="en-US"/>
              <a:t>マスター タイトルの書式設定</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45079C9-8E11-474C-8F13-1F68EF4ABFFD}" type="datetimeFigureOut">
              <a:rPr kumimoji="1" lang="ja-JP" altLang="en-US" smtClean="0"/>
              <a:t>2024/5/20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C1CAD6A-F08E-4589-A23B-B00571973F15}" type="slidenum">
              <a:rPr kumimoji="1" lang="ja-JP" altLang="en-US" smtClean="0"/>
              <a:t>‹#›</a:t>
            </a:fld>
            <a:endParaRPr kumimoji="1" lang="ja-JP" alt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51593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ja-JP" altLang="en-US"/>
              <a:t>マスター タイトルの書式設定</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45079C9-8E11-474C-8F13-1F68EF4ABFFD}" type="datetimeFigureOut">
              <a:rPr kumimoji="1" lang="ja-JP" altLang="en-US" smtClean="0"/>
              <a:t>2024/5/20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C1CAD6A-F08E-4589-A23B-B00571973F15}" type="slidenum">
              <a:rPr kumimoji="1" lang="ja-JP" altLang="en-US" smtClean="0"/>
              <a:t>‹#›</a:t>
            </a:fld>
            <a:endParaRPr kumimoji="1" lang="ja-JP" alt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0182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45079C9-8E11-474C-8F13-1F68EF4ABFFD}" type="datetimeFigureOut">
              <a:rPr kumimoji="1" lang="ja-JP" altLang="en-US" smtClean="0"/>
              <a:t>2024/5/20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C1CAD6A-F08E-4589-A23B-B00571973F15}" type="slidenum">
              <a:rPr kumimoji="1" lang="ja-JP" altLang="en-US" smtClean="0"/>
              <a:t>‹#›</a:t>
            </a:fld>
            <a:endParaRPr kumimoji="1" lang="ja-JP"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3976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45079C9-8E11-474C-8F13-1F68EF4ABFFD}" type="datetimeFigureOut">
              <a:rPr kumimoji="1" lang="ja-JP" altLang="en-US" smtClean="0"/>
              <a:t>2024/5/20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C1CAD6A-F08E-4589-A23B-B00571973F15}" type="slidenum">
              <a:rPr kumimoji="1" lang="ja-JP" altLang="en-US" smtClean="0"/>
              <a:t>‹#›</a:t>
            </a:fld>
            <a:endParaRPr kumimoji="1" lang="ja-JP" alt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6947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45079C9-8E11-474C-8F13-1F68EF4ABFFD}" type="datetimeFigureOut">
              <a:rPr kumimoji="1" lang="ja-JP" altLang="en-US" smtClean="0"/>
              <a:t>2024/5/20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C1CAD6A-F08E-4589-A23B-B00571973F15}" type="slidenum">
              <a:rPr kumimoji="1" lang="ja-JP" altLang="en-US" smtClean="0"/>
              <a:t>‹#›</a:t>
            </a:fld>
            <a:endParaRPr kumimoji="1" lang="ja-JP" altLang="en-US"/>
          </a:p>
        </p:txBody>
      </p:sp>
    </p:spTree>
    <p:extLst>
      <p:ext uri="{BB962C8B-B14F-4D97-AF65-F5344CB8AC3E}">
        <p14:creationId xmlns:p14="http://schemas.microsoft.com/office/powerpoint/2010/main" val="602363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45079C9-8E11-474C-8F13-1F68EF4ABFFD}" type="datetimeFigureOut">
              <a:rPr kumimoji="1" lang="ja-JP" altLang="en-US" smtClean="0"/>
              <a:t>2024/5/20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C1CAD6A-F08E-4589-A23B-B00571973F15}" type="slidenum">
              <a:rPr kumimoji="1" lang="ja-JP" altLang="en-US" smtClean="0"/>
              <a:t>‹#›</a:t>
            </a:fld>
            <a:endParaRPr kumimoji="1" lang="ja-JP" alt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2039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45079C9-8E11-474C-8F13-1F68EF4ABFFD}" type="datetimeFigureOut">
              <a:rPr kumimoji="1" lang="ja-JP" altLang="en-US" smtClean="0"/>
              <a:t>2024/5/20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C1CAD6A-F08E-4589-A23B-B00571973F15}" type="slidenum">
              <a:rPr kumimoji="1" lang="ja-JP" altLang="en-US" smtClean="0"/>
              <a:t>‹#›</a:t>
            </a:fld>
            <a:endParaRPr kumimoji="1" lang="ja-JP" altLang="en-US"/>
          </a:p>
        </p:txBody>
      </p:sp>
    </p:spTree>
    <p:extLst>
      <p:ext uri="{BB962C8B-B14F-4D97-AF65-F5344CB8AC3E}">
        <p14:creationId xmlns:p14="http://schemas.microsoft.com/office/powerpoint/2010/main" val="2877233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45079C9-8E11-474C-8F13-1F68EF4ABFFD}" type="datetimeFigureOut">
              <a:rPr kumimoji="1" lang="ja-JP" altLang="en-US" smtClean="0"/>
              <a:t>2024/5/20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C1CAD6A-F08E-4589-A23B-B00571973F15}" type="slidenum">
              <a:rPr kumimoji="1" lang="ja-JP" altLang="en-US" smtClean="0"/>
              <a:t>‹#›</a:t>
            </a:fld>
            <a:endParaRPr kumimoji="1" lang="ja-JP" alt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4223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45079C9-8E11-474C-8F13-1F68EF4ABFFD}" type="datetimeFigureOut">
              <a:rPr kumimoji="1" lang="ja-JP" altLang="en-US" smtClean="0"/>
              <a:t>2024/5/20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C1CAD6A-F08E-4589-A23B-B00571973F15}" type="slidenum">
              <a:rPr kumimoji="1" lang="ja-JP" altLang="en-US" smtClean="0"/>
              <a:t>‹#›</a:t>
            </a:fld>
            <a:endParaRPr kumimoji="1" lang="ja-JP"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6447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5079C9-8E11-474C-8F13-1F68EF4ABFFD}" type="datetimeFigureOut">
              <a:rPr kumimoji="1" lang="ja-JP" altLang="en-US" smtClean="0"/>
              <a:t>2024/5/20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C1CAD6A-F08E-4589-A23B-B00571973F15}" type="slidenum">
              <a:rPr kumimoji="1" lang="ja-JP" altLang="en-US" smtClean="0"/>
              <a:t>‹#›</a:t>
            </a:fld>
            <a:endParaRPr kumimoji="1" lang="ja-JP" altLang="en-US"/>
          </a:p>
        </p:txBody>
      </p:sp>
    </p:spTree>
    <p:extLst>
      <p:ext uri="{BB962C8B-B14F-4D97-AF65-F5344CB8AC3E}">
        <p14:creationId xmlns:p14="http://schemas.microsoft.com/office/powerpoint/2010/main" val="3052496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45079C9-8E11-474C-8F13-1F68EF4ABFFD}" type="datetimeFigureOut">
              <a:rPr kumimoji="1" lang="ja-JP" altLang="en-US" smtClean="0"/>
              <a:t>2024/5/20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C1CAD6A-F08E-4589-A23B-B00571973F15}" type="slidenum">
              <a:rPr kumimoji="1" lang="ja-JP" altLang="en-US" smtClean="0"/>
              <a:t>‹#›</a:t>
            </a:fld>
            <a:endParaRPr kumimoji="1" lang="ja-JP" alt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3979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ja-JP" altLang="en-US"/>
              <a:t>マスター タイトルの書式設定</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45079C9-8E11-474C-8F13-1F68EF4ABFFD}" type="datetimeFigureOut">
              <a:rPr kumimoji="1" lang="ja-JP" altLang="en-US" smtClean="0"/>
              <a:t>2024/5/20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C1CAD6A-F08E-4589-A23B-B00571973F15}" type="slidenum">
              <a:rPr kumimoji="1" lang="ja-JP" altLang="en-US" smtClean="0"/>
              <a:t>‹#›</a:t>
            </a:fld>
            <a:endParaRPr kumimoji="1" lang="ja-JP" altLang="en-US"/>
          </a:p>
        </p:txBody>
      </p:sp>
    </p:spTree>
    <p:extLst>
      <p:ext uri="{BB962C8B-B14F-4D97-AF65-F5344CB8AC3E}">
        <p14:creationId xmlns:p14="http://schemas.microsoft.com/office/powerpoint/2010/main" val="1868044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45079C9-8E11-474C-8F13-1F68EF4ABFFD}" type="datetimeFigureOut">
              <a:rPr kumimoji="1" lang="ja-JP" altLang="en-US" smtClean="0"/>
              <a:t>2024/5/20</a:t>
            </a:fld>
            <a:endParaRPr kumimoji="1" lang="ja-JP" alt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kumimoji="1" lang="ja-JP" alt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C1CAD6A-F08E-4589-A23B-B00571973F15}" type="slidenum">
              <a:rPr kumimoji="1" lang="ja-JP" altLang="en-US" smtClean="0"/>
              <a:t>‹#›</a:t>
            </a:fld>
            <a:endParaRPr kumimoji="1" lang="ja-JP" altLang="en-US"/>
          </a:p>
        </p:txBody>
      </p:sp>
    </p:spTree>
    <p:extLst>
      <p:ext uri="{BB962C8B-B14F-4D97-AF65-F5344CB8AC3E}">
        <p14:creationId xmlns:p14="http://schemas.microsoft.com/office/powerpoint/2010/main" val="368315010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770301-8172-EDE0-E2BB-FD50BDB14102}"/>
              </a:ext>
            </a:extLst>
          </p:cNvPr>
          <p:cNvSpPr>
            <a:spLocks noGrp="1"/>
          </p:cNvSpPr>
          <p:nvPr>
            <p:ph type="ctrTitle"/>
          </p:nvPr>
        </p:nvSpPr>
        <p:spPr>
          <a:xfrm>
            <a:off x="1524000" y="2087716"/>
            <a:ext cx="9144000" cy="2387600"/>
          </a:xfrm>
        </p:spPr>
        <p:txBody>
          <a:bodyPr/>
          <a:lstStyle/>
          <a:p>
            <a:r>
              <a:rPr lang="en-US" altLang="ja-JP" dirty="0">
                <a:latin typeface="Century Schoolbook" panose="02040604050505020304" pitchFamily="18" charset="0"/>
              </a:rPr>
              <a:t>Subject  &amp; Predicate</a:t>
            </a:r>
            <a:br>
              <a:rPr kumimoji="1" lang="en-US" altLang="ja-JP" dirty="0"/>
            </a:br>
            <a:endParaRPr kumimoji="1" lang="ja-JP" altLang="en-US" dirty="0"/>
          </a:p>
        </p:txBody>
      </p:sp>
      <p:sp>
        <p:nvSpPr>
          <p:cNvPr id="3" name="字幕 2">
            <a:extLst>
              <a:ext uri="{FF2B5EF4-FFF2-40B4-BE49-F238E27FC236}">
                <a16:creationId xmlns:a16="http://schemas.microsoft.com/office/drawing/2014/main" id="{CFBDAEF1-9D1E-2B9A-2770-E2C737B3B5E1}"/>
              </a:ext>
            </a:extLst>
          </p:cNvPr>
          <p:cNvSpPr>
            <a:spLocks noGrp="1"/>
          </p:cNvSpPr>
          <p:nvPr>
            <p:ph type="subTitle" idx="1"/>
          </p:nvPr>
        </p:nvSpPr>
        <p:spPr>
          <a:xfrm>
            <a:off x="1524000" y="5684018"/>
            <a:ext cx="9144000" cy="1655762"/>
          </a:xfrm>
        </p:spPr>
        <p:txBody>
          <a:bodyPr/>
          <a:lstStyle/>
          <a:p>
            <a:r>
              <a:rPr lang="en-US" altLang="ja-JP" dirty="0"/>
              <a:t>5/21</a:t>
            </a:r>
          </a:p>
          <a:p>
            <a:r>
              <a:rPr lang="en-US" altLang="ja-JP" dirty="0"/>
              <a:t>L </a:t>
            </a:r>
            <a:r>
              <a:rPr lang="ja-JP" altLang="en-US" dirty="0"/>
              <a:t>メ</a:t>
            </a:r>
            <a:r>
              <a:rPr kumimoji="1" lang="ja-JP" altLang="en-US" dirty="0"/>
              <a:t>ンバー名：平岡大知　藤村勇仁　前川尚輝　松本琉希</a:t>
            </a:r>
            <a:endParaRPr kumimoji="1" lang="en-US" altLang="ja-JP" dirty="0"/>
          </a:p>
          <a:p>
            <a:endParaRPr kumimoji="1" lang="ja-JP" altLang="en-US" dirty="0"/>
          </a:p>
        </p:txBody>
      </p:sp>
    </p:spTree>
    <p:extLst>
      <p:ext uri="{BB962C8B-B14F-4D97-AF65-F5344CB8AC3E}">
        <p14:creationId xmlns:p14="http://schemas.microsoft.com/office/powerpoint/2010/main" val="386522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ABDD6A-74CD-0F67-8144-1E1964C3BA9D}"/>
              </a:ext>
            </a:extLst>
          </p:cNvPr>
          <p:cNvSpPr>
            <a:spLocks noGrp="1"/>
          </p:cNvSpPr>
          <p:nvPr>
            <p:ph type="title"/>
          </p:nvPr>
        </p:nvSpPr>
        <p:spPr/>
        <p:txBody>
          <a:bodyPr/>
          <a:lstStyle/>
          <a:p>
            <a:r>
              <a:rPr kumimoji="1" lang="ja-JP" altLang="en-US" dirty="0"/>
              <a:t>背景</a:t>
            </a:r>
          </a:p>
        </p:txBody>
      </p:sp>
      <p:sp>
        <p:nvSpPr>
          <p:cNvPr id="3" name="コンテンツ プレースホルダー 2">
            <a:extLst>
              <a:ext uri="{FF2B5EF4-FFF2-40B4-BE49-F238E27FC236}">
                <a16:creationId xmlns:a16="http://schemas.microsoft.com/office/drawing/2014/main" id="{E4E0FF27-4A91-08BB-C62F-6EAE8B4072E0}"/>
              </a:ext>
            </a:extLst>
          </p:cNvPr>
          <p:cNvSpPr>
            <a:spLocks noGrp="1"/>
          </p:cNvSpPr>
          <p:nvPr>
            <p:ph idx="1"/>
          </p:nvPr>
        </p:nvSpPr>
        <p:spPr>
          <a:xfrm>
            <a:off x="539545" y="2654847"/>
            <a:ext cx="11112910" cy="3834310"/>
          </a:xfrm>
        </p:spPr>
        <p:txBody>
          <a:bodyPr>
            <a:normAutofit fontScale="92500"/>
          </a:bodyPr>
          <a:lstStyle/>
          <a:p>
            <a:pPr marL="0" indent="0" algn="ctr">
              <a:buNone/>
            </a:pPr>
            <a:r>
              <a:rPr kumimoji="1" lang="ja-JP" altLang="en-US" sz="3600" dirty="0"/>
              <a:t>文を作るには、必ず主語と述語がいる</a:t>
            </a:r>
            <a:endParaRPr kumimoji="1" lang="en-US" altLang="ja-JP" sz="3600" dirty="0"/>
          </a:p>
          <a:p>
            <a:pPr marL="0" indent="0" algn="ctr">
              <a:buNone/>
            </a:pPr>
            <a:endParaRPr kumimoji="1" lang="en-US" altLang="ja-JP" sz="3600" dirty="0"/>
          </a:p>
          <a:p>
            <a:pPr marL="0" indent="0" algn="ctr">
              <a:buNone/>
            </a:pPr>
            <a:r>
              <a:rPr kumimoji="1" lang="ja-JP" altLang="en-US" sz="3600" dirty="0"/>
              <a:t>主語と述語があれば、人間は簡単に文が書ける</a:t>
            </a:r>
            <a:endParaRPr kumimoji="1" lang="en-US" altLang="ja-JP" sz="3600" dirty="0"/>
          </a:p>
          <a:p>
            <a:pPr marL="0" indent="0" algn="ctr">
              <a:buNone/>
            </a:pPr>
            <a:endParaRPr kumimoji="1" lang="en-US" altLang="ja-JP" sz="3600" dirty="0"/>
          </a:p>
          <a:p>
            <a:pPr marL="0" indent="0" algn="ctr">
              <a:buNone/>
            </a:pPr>
            <a:r>
              <a:rPr kumimoji="1" lang="ja-JP" altLang="en-US" sz="3600" dirty="0"/>
              <a:t>文を発することができれば、人間の対話の内容と等しくなる</a:t>
            </a:r>
            <a:endParaRPr kumimoji="1" lang="en-US" altLang="ja-JP" sz="3600" dirty="0"/>
          </a:p>
          <a:p>
            <a:pPr marL="0" indent="0" algn="ctr">
              <a:buNone/>
            </a:pPr>
            <a:endParaRPr kumimoji="1" lang="en-US" altLang="ja-JP" dirty="0"/>
          </a:p>
          <a:p>
            <a:pPr marL="0" indent="0" algn="ctr">
              <a:buNone/>
            </a:pPr>
            <a:endParaRPr kumimoji="1" lang="en-US" altLang="ja-JP" dirty="0"/>
          </a:p>
        </p:txBody>
      </p:sp>
    </p:spTree>
    <p:extLst>
      <p:ext uri="{BB962C8B-B14F-4D97-AF65-F5344CB8AC3E}">
        <p14:creationId xmlns:p14="http://schemas.microsoft.com/office/powerpoint/2010/main" val="3663576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B3E880-3005-6FC8-CA56-A17CE2C3C143}"/>
              </a:ext>
            </a:extLst>
          </p:cNvPr>
          <p:cNvSpPr>
            <a:spLocks noGrp="1"/>
          </p:cNvSpPr>
          <p:nvPr>
            <p:ph type="title"/>
          </p:nvPr>
        </p:nvSpPr>
        <p:spPr>
          <a:xfrm>
            <a:off x="1295402" y="1200183"/>
            <a:ext cx="9601196" cy="1303867"/>
          </a:xfrm>
        </p:spPr>
        <p:txBody>
          <a:bodyPr/>
          <a:lstStyle/>
          <a:p>
            <a:r>
              <a:rPr kumimoji="1" lang="ja-JP" altLang="en-US" dirty="0"/>
              <a:t>目的</a:t>
            </a:r>
          </a:p>
        </p:txBody>
      </p:sp>
      <p:sp>
        <p:nvSpPr>
          <p:cNvPr id="3" name="コンテンツ プレースホルダー 2">
            <a:extLst>
              <a:ext uri="{FF2B5EF4-FFF2-40B4-BE49-F238E27FC236}">
                <a16:creationId xmlns:a16="http://schemas.microsoft.com/office/drawing/2014/main" id="{9C2F65FE-896C-7CA5-5995-40190B2B6ECA}"/>
              </a:ext>
            </a:extLst>
          </p:cNvPr>
          <p:cNvSpPr>
            <a:spLocks noGrp="1"/>
          </p:cNvSpPr>
          <p:nvPr>
            <p:ph idx="1"/>
          </p:nvPr>
        </p:nvSpPr>
        <p:spPr>
          <a:xfrm>
            <a:off x="838200" y="3929727"/>
            <a:ext cx="10515600" cy="725847"/>
          </a:xfrm>
        </p:spPr>
        <p:txBody>
          <a:bodyPr>
            <a:normAutofit lnSpcReduction="10000"/>
          </a:bodyPr>
          <a:lstStyle/>
          <a:p>
            <a:pPr marL="0" indent="0" algn="ctr">
              <a:buNone/>
            </a:pPr>
            <a:r>
              <a:rPr lang="ja-JP" altLang="en-US" sz="4400" dirty="0"/>
              <a:t>主語と述語を指定して文章を作る</a:t>
            </a:r>
            <a:endParaRPr kumimoji="1" lang="ja-JP" altLang="en-US" sz="4400" dirty="0"/>
          </a:p>
        </p:txBody>
      </p:sp>
    </p:spTree>
    <p:extLst>
      <p:ext uri="{BB962C8B-B14F-4D97-AF65-F5344CB8AC3E}">
        <p14:creationId xmlns:p14="http://schemas.microsoft.com/office/powerpoint/2010/main" val="337417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044F8D-D53B-BA34-A25F-0F3AD1BD6B8F}"/>
              </a:ext>
            </a:extLst>
          </p:cNvPr>
          <p:cNvSpPr>
            <a:spLocks noGrp="1"/>
          </p:cNvSpPr>
          <p:nvPr>
            <p:ph type="title"/>
          </p:nvPr>
        </p:nvSpPr>
        <p:spPr>
          <a:xfrm>
            <a:off x="1287557" y="994513"/>
            <a:ext cx="9601196" cy="1303867"/>
          </a:xfrm>
        </p:spPr>
        <p:txBody>
          <a:bodyPr/>
          <a:lstStyle/>
          <a:p>
            <a:r>
              <a:rPr kumimoji="1" lang="ja-JP" altLang="en-US" dirty="0"/>
              <a:t>プログラム概要</a:t>
            </a:r>
          </a:p>
        </p:txBody>
      </p:sp>
      <p:sp>
        <p:nvSpPr>
          <p:cNvPr id="3" name="コンテンツ プレースホルダー 2">
            <a:extLst>
              <a:ext uri="{FF2B5EF4-FFF2-40B4-BE49-F238E27FC236}">
                <a16:creationId xmlns:a16="http://schemas.microsoft.com/office/drawing/2014/main" id="{90EDA133-B67C-E627-5D19-6A4182BDABDB}"/>
              </a:ext>
            </a:extLst>
          </p:cNvPr>
          <p:cNvSpPr>
            <a:spLocks noGrp="1"/>
          </p:cNvSpPr>
          <p:nvPr>
            <p:ph idx="1"/>
          </p:nvPr>
        </p:nvSpPr>
        <p:spPr>
          <a:xfrm>
            <a:off x="6128683" y="2491900"/>
            <a:ext cx="3947563" cy="445990"/>
          </a:xfrm>
        </p:spPr>
        <p:txBody>
          <a:bodyPr>
            <a:normAutofit fontScale="85000" lnSpcReduction="10000"/>
          </a:bodyPr>
          <a:lstStyle/>
          <a:p>
            <a:pPr marL="0" indent="0" algn="ctr">
              <a:buNone/>
            </a:pPr>
            <a:r>
              <a:rPr lang="ja-JP" altLang="en-US" dirty="0"/>
              <a:t>目的：アヒルが飛ぶ</a:t>
            </a:r>
            <a:r>
              <a:rPr lang="en-US" altLang="ja-JP" dirty="0"/>
              <a:t>,</a:t>
            </a:r>
            <a:r>
              <a:rPr lang="ja-JP" altLang="en-US" dirty="0"/>
              <a:t>アヒルが飛んだ</a:t>
            </a:r>
          </a:p>
          <a:p>
            <a:pPr marL="0" indent="0">
              <a:buNone/>
            </a:pPr>
            <a:endParaRPr kumimoji="1" lang="ja-JP" altLang="en-US" dirty="0"/>
          </a:p>
        </p:txBody>
      </p:sp>
      <p:sp>
        <p:nvSpPr>
          <p:cNvPr id="5" name="テキスト ボックス 4">
            <a:extLst>
              <a:ext uri="{FF2B5EF4-FFF2-40B4-BE49-F238E27FC236}">
                <a16:creationId xmlns:a16="http://schemas.microsoft.com/office/drawing/2014/main" id="{0886F396-BF5D-5482-6485-A56399E5CE2D}"/>
              </a:ext>
            </a:extLst>
          </p:cNvPr>
          <p:cNvSpPr txBox="1"/>
          <p:nvPr/>
        </p:nvSpPr>
        <p:spPr>
          <a:xfrm>
            <a:off x="1501876" y="2491900"/>
            <a:ext cx="1447799" cy="646331"/>
          </a:xfrm>
          <a:prstGeom prst="rect">
            <a:avLst/>
          </a:prstGeom>
          <a:noFill/>
        </p:spPr>
        <p:txBody>
          <a:bodyPr wrap="square">
            <a:spAutoFit/>
          </a:bodyPr>
          <a:lstStyle/>
          <a:p>
            <a:pPr algn="ctr"/>
            <a:r>
              <a:rPr lang="ja-JP" altLang="en-US" dirty="0"/>
              <a:t>主語「アヒル」</a:t>
            </a:r>
            <a:endParaRPr lang="en-US" altLang="ja-JP" dirty="0"/>
          </a:p>
          <a:p>
            <a:endParaRPr lang="ja-JP" altLang="en-US" dirty="0"/>
          </a:p>
        </p:txBody>
      </p:sp>
      <p:pic>
        <p:nvPicPr>
          <p:cNvPr id="1032" name="Picture 8">
            <a:extLst>
              <a:ext uri="{FF2B5EF4-FFF2-40B4-BE49-F238E27FC236}">
                <a16:creationId xmlns:a16="http://schemas.microsoft.com/office/drawing/2014/main" id="{C2E2A091-0E80-7EB4-2E6C-F20FA0562F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371689" y="2953613"/>
            <a:ext cx="1708174" cy="173142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0C3907C4-9EA9-AB2B-BB2B-B1B7CC3EFB9B}"/>
              </a:ext>
            </a:extLst>
          </p:cNvPr>
          <p:cNvSpPr txBox="1"/>
          <p:nvPr/>
        </p:nvSpPr>
        <p:spPr>
          <a:xfrm>
            <a:off x="3923071" y="2518355"/>
            <a:ext cx="1465006" cy="369332"/>
          </a:xfrm>
          <a:prstGeom prst="rect">
            <a:avLst/>
          </a:prstGeom>
          <a:noFill/>
        </p:spPr>
        <p:txBody>
          <a:bodyPr wrap="square">
            <a:spAutoFit/>
          </a:bodyPr>
          <a:lstStyle/>
          <a:p>
            <a:pPr algn="ctr"/>
            <a:r>
              <a:rPr lang="ja-JP" altLang="en-US" dirty="0"/>
              <a:t>述語「飛ぶ」</a:t>
            </a:r>
          </a:p>
        </p:txBody>
      </p:sp>
      <p:pic>
        <p:nvPicPr>
          <p:cNvPr id="1036" name="Picture 12" descr="トランポリンで飛ぶ女の子のイラスト">
            <a:extLst>
              <a:ext uri="{FF2B5EF4-FFF2-40B4-BE49-F238E27FC236}">
                <a16:creationId xmlns:a16="http://schemas.microsoft.com/office/drawing/2014/main" id="{2BA84FCE-52BF-AA4B-B177-714B2784F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629" y="3003705"/>
            <a:ext cx="1499891" cy="1857450"/>
          </a:xfrm>
          <a:prstGeom prst="rect">
            <a:avLst/>
          </a:prstGeom>
          <a:noFill/>
          <a:extLst>
            <a:ext uri="{909E8E84-426E-40DD-AFC4-6F175D3DCCD1}">
              <a14:hiddenFill xmlns:a14="http://schemas.microsoft.com/office/drawing/2010/main">
                <a:solidFill>
                  <a:srgbClr val="FFFFFF"/>
                </a:solidFill>
              </a14:hiddenFill>
            </a:ext>
          </a:extLst>
        </p:spPr>
      </p:pic>
      <p:sp>
        <p:nvSpPr>
          <p:cNvPr id="9" name="加算記号 8">
            <a:extLst>
              <a:ext uri="{FF2B5EF4-FFF2-40B4-BE49-F238E27FC236}">
                <a16:creationId xmlns:a16="http://schemas.microsoft.com/office/drawing/2014/main" id="{F3190171-8B38-7D58-858C-752D030822D8}"/>
              </a:ext>
            </a:extLst>
          </p:cNvPr>
          <p:cNvSpPr/>
          <p:nvPr/>
        </p:nvSpPr>
        <p:spPr>
          <a:xfrm>
            <a:off x="3264019" y="3661534"/>
            <a:ext cx="322098" cy="334297"/>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次の値と等しい 10">
            <a:extLst>
              <a:ext uri="{FF2B5EF4-FFF2-40B4-BE49-F238E27FC236}">
                <a16:creationId xmlns:a16="http://schemas.microsoft.com/office/drawing/2014/main" id="{306EF5A1-0C7C-22DD-BAF0-6B6D8E29D49B}"/>
              </a:ext>
            </a:extLst>
          </p:cNvPr>
          <p:cNvSpPr/>
          <p:nvPr/>
        </p:nvSpPr>
        <p:spPr>
          <a:xfrm>
            <a:off x="5722447" y="3661535"/>
            <a:ext cx="371260" cy="334297"/>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4" name="Picture 8">
            <a:extLst>
              <a:ext uri="{FF2B5EF4-FFF2-40B4-BE49-F238E27FC236}">
                <a16:creationId xmlns:a16="http://schemas.microsoft.com/office/drawing/2014/main" id="{0EFC211F-07C1-8E5E-72C7-CCD321E1C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9005" y="3191573"/>
            <a:ext cx="1586920" cy="1608517"/>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B8B2E785-C0D4-213A-6BBA-BE21CCC74EFA}"/>
              </a:ext>
            </a:extLst>
          </p:cNvPr>
          <p:cNvSpPr txBox="1"/>
          <p:nvPr/>
        </p:nvSpPr>
        <p:spPr>
          <a:xfrm>
            <a:off x="2100063" y="5340267"/>
            <a:ext cx="7976183" cy="523220"/>
          </a:xfrm>
          <a:prstGeom prst="rect">
            <a:avLst/>
          </a:prstGeom>
          <a:noFill/>
        </p:spPr>
        <p:txBody>
          <a:bodyPr wrap="square">
            <a:spAutoFit/>
          </a:bodyPr>
          <a:lstStyle/>
          <a:p>
            <a:pPr algn="ctr"/>
            <a:r>
              <a:rPr lang="ja-JP" altLang="en-US" sz="2800" dirty="0"/>
              <a:t>主語と述語を与え、その言葉を使った文章が欲しい</a:t>
            </a:r>
          </a:p>
        </p:txBody>
      </p:sp>
    </p:spTree>
    <p:extLst>
      <p:ext uri="{BB962C8B-B14F-4D97-AF65-F5344CB8AC3E}">
        <p14:creationId xmlns:p14="http://schemas.microsoft.com/office/powerpoint/2010/main" val="70561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animEffect transition="in" filter="fade">
                                      <p:cBhvr>
                                        <p:cTn id="12" dur="500"/>
                                        <p:tgtEl>
                                          <p:spTgt spid="10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6"/>
                                        </p:tgtEl>
                                        <p:attrNameLst>
                                          <p:attrName>style.visibility</p:attrName>
                                        </p:attrNameLst>
                                      </p:cBhvr>
                                      <p:to>
                                        <p:strVal val="visible"/>
                                      </p:to>
                                    </p:set>
                                    <p:animEffect transition="in" filter="fade">
                                      <p:cBhvr>
                                        <p:cTn id="22" dur="500"/>
                                        <p:tgtEl>
                                          <p:spTgt spid="10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nodeType="clickEffect">
                                  <p:stCondLst>
                                    <p:cond delay="0"/>
                                  </p:stCondLst>
                                  <p:childTnLst>
                                    <p:animMotion origin="layout" path="M -0.00247 0.04815 L -0.00247 0.04838 C 0.02123 0.03217 0.01797 0.0375 0.04102 0.00509 C 0.05183 -0.01042 0.0724 -0.04375 0.0724 -0.04352 C 0.08373 -0.02593 0.07943 -0.03658 0.08542 -0.00208 C 0.09024 0.02569 0.08438 0.02153 0.09258 0.025 C 0.10013 0.00648 0.1086 -0.01111 0.11524 -0.03079 C 0.12162 -0.05 0.12578 -0.07107 0.13138 -0.09097 C 0.13269 -0.09607 0.13451 -0.1007 0.1362 -0.10533 C 0.13828 -0.09908 0.14089 -0.09329 0.14258 -0.08681 C 0.14493 -0.07801 0.14349 -0.06389 0.14831 -0.05949 C 0.15183 -0.05625 0.15469 -0.06806 0.15795 -0.07245 C 0.20118 -0.19283 0.17865 -0.16528 0.20313 -0.19421 C 0.20443 -0.18704 0.20612 -0.18009 0.20716 -0.17269 C 0.20899 -0.15903 0.20404 -0.1331 0.21198 -0.13125 C 0.22084 -0.12894 0.225 -0.15347 0.22969 -0.16713 C 0.24532 -0.21204 0.25795 -0.25995 0.2724 -0.30602 C 0.2767 -0.31968 0.28151 -0.33287 0.2862 -0.3463 C 0.28698 -0.32894 0.28789 -0.31181 0.28855 -0.29468 C 0.2892 -0.2794 0.28594 -0.26204 0.29024 -0.24884 C 0.29206 -0.24283 0.29662 -0.25533 0.29987 -0.2588 L 0.40795 -0.53542 C 0.41407 -0.55116 0.42019 -0.5669 0.42644 -0.58264 C 0.43243 -0.59745 0.42995 -0.58912 0.43216 -0.59699 " pathEditMode="relative" rAng="0" ptsTypes="AAAAAAAAAAAAAAAAAAAAAAAA">
                                      <p:cBhvr>
                                        <p:cTn id="36" dur="2000" fill="hold"/>
                                        <p:tgtEl>
                                          <p:spTgt spid="14"/>
                                        </p:tgtEl>
                                        <p:attrNameLst>
                                          <p:attrName>ppt_x</p:attrName>
                                          <p:attrName>ppt_y</p:attrName>
                                        </p:attrNameLst>
                                      </p:cBhvr>
                                      <p:rCtr x="21732" y="-32245"/>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EC8F71-A2ED-B8A4-FCD1-CB7F4D2C284D}"/>
              </a:ext>
            </a:extLst>
          </p:cNvPr>
          <p:cNvSpPr>
            <a:spLocks noGrp="1"/>
          </p:cNvSpPr>
          <p:nvPr>
            <p:ph type="title"/>
          </p:nvPr>
        </p:nvSpPr>
        <p:spPr>
          <a:xfrm>
            <a:off x="1295401" y="982132"/>
            <a:ext cx="9601196" cy="1303867"/>
          </a:xfrm>
        </p:spPr>
        <p:txBody>
          <a:bodyPr/>
          <a:lstStyle/>
          <a:p>
            <a:r>
              <a:rPr kumimoji="1" lang="ja-JP" altLang="en-US" dirty="0"/>
              <a:t>プログラム詳細</a:t>
            </a:r>
          </a:p>
        </p:txBody>
      </p:sp>
      <p:sp>
        <p:nvSpPr>
          <p:cNvPr id="3" name="コンテンツ プレースホルダー 2">
            <a:extLst>
              <a:ext uri="{FF2B5EF4-FFF2-40B4-BE49-F238E27FC236}">
                <a16:creationId xmlns:a16="http://schemas.microsoft.com/office/drawing/2014/main" id="{45595774-BED4-A55D-1F2A-41E595A78277}"/>
              </a:ext>
            </a:extLst>
          </p:cNvPr>
          <p:cNvSpPr>
            <a:spLocks noGrp="1"/>
          </p:cNvSpPr>
          <p:nvPr>
            <p:ph idx="1"/>
          </p:nvPr>
        </p:nvSpPr>
        <p:spPr>
          <a:xfrm>
            <a:off x="1295401" y="2798232"/>
            <a:ext cx="9601196" cy="3318936"/>
          </a:xfrm>
        </p:spPr>
        <p:txBody>
          <a:bodyPr>
            <a:normAutofit/>
          </a:bodyPr>
          <a:lstStyle/>
          <a:p>
            <a:pPr marL="0" indent="0">
              <a:buNone/>
            </a:pPr>
            <a:r>
              <a:rPr kumimoji="1" lang="ja-JP" altLang="en-US" dirty="0"/>
              <a:t>１．学習させたファイルからモデルを作る</a:t>
            </a:r>
            <a:endParaRPr kumimoji="1" lang="en-US" altLang="ja-JP" dirty="0"/>
          </a:p>
          <a:p>
            <a:pPr marL="0" indent="0">
              <a:buNone/>
            </a:pPr>
            <a:r>
              <a:rPr lang="ja-JP" altLang="en-US" dirty="0"/>
              <a:t>２．</a:t>
            </a:r>
            <a:r>
              <a:rPr kumimoji="1" lang="ja-JP" altLang="en-US" dirty="0"/>
              <a:t>指定した主語を先頭単語とする文章を生成</a:t>
            </a:r>
            <a:endParaRPr kumimoji="1" lang="en-US" altLang="ja-JP" dirty="0"/>
          </a:p>
          <a:p>
            <a:pPr marL="0" indent="0">
              <a:buNone/>
            </a:pPr>
            <a:r>
              <a:rPr lang="ja-JP" altLang="en-US" dirty="0"/>
              <a:t>３．生成した文章を「</a:t>
            </a:r>
            <a:r>
              <a:rPr lang="en-US" altLang="ja-JP" dirty="0" err="1"/>
              <a:t>ginza</a:t>
            </a:r>
            <a:r>
              <a:rPr lang="ja-JP" altLang="en-US" dirty="0"/>
              <a:t>」で分割して、その中から主語と述語を探す</a:t>
            </a:r>
            <a:endParaRPr lang="en-US" altLang="ja-JP" dirty="0"/>
          </a:p>
          <a:p>
            <a:pPr marL="0" indent="0">
              <a:buNone/>
            </a:pPr>
            <a:r>
              <a:rPr lang="ja-JP" altLang="en-US" dirty="0"/>
              <a:t>４．指定した主語と述語に一致するか確認する</a:t>
            </a:r>
            <a:endParaRPr lang="en-US" altLang="ja-JP" dirty="0"/>
          </a:p>
          <a:p>
            <a:pPr marL="0" indent="0">
              <a:buNone/>
            </a:pPr>
            <a:r>
              <a:rPr lang="ja-JP" altLang="en-US" dirty="0"/>
              <a:t>５．一致したときその文章を音声合成（</a:t>
            </a:r>
            <a:r>
              <a:rPr lang="en-US" altLang="ja-JP" dirty="0" err="1"/>
              <a:t>gTTS</a:t>
            </a:r>
            <a:r>
              <a:rPr lang="en-US" altLang="ja-JP" dirty="0"/>
              <a:t>)</a:t>
            </a:r>
            <a:r>
              <a:rPr lang="ja-JP" altLang="en-US" dirty="0"/>
              <a:t>し再生</a:t>
            </a:r>
            <a:endParaRPr lang="en-US" altLang="ja-JP" dirty="0"/>
          </a:p>
          <a:p>
            <a:pPr marL="0" indent="0">
              <a:buNone/>
            </a:pPr>
            <a:r>
              <a:rPr lang="ja-JP" altLang="en-US" dirty="0"/>
              <a:t>６．２～５を一致するまで繰り返す</a:t>
            </a:r>
            <a:endParaRPr lang="en-US" altLang="ja-JP" dirty="0"/>
          </a:p>
          <a:p>
            <a:pPr marL="0" indent="0">
              <a:buNone/>
            </a:pPr>
            <a:endParaRPr lang="en-US" altLang="ja-JP" dirty="0"/>
          </a:p>
          <a:p>
            <a:pPr marL="0" indent="0">
              <a:buNone/>
            </a:pPr>
            <a:endParaRPr kumimoji="1" lang="en-US" altLang="ja-JP" dirty="0"/>
          </a:p>
        </p:txBody>
      </p:sp>
      <p:pic>
        <p:nvPicPr>
          <p:cNvPr id="1026" name="Picture 2">
            <a:extLst>
              <a:ext uri="{FF2B5EF4-FFF2-40B4-BE49-F238E27FC236}">
                <a16:creationId xmlns:a16="http://schemas.microsoft.com/office/drawing/2014/main" id="{BDBC9A28-6E5F-044F-18D7-758C1CF88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0665" y="4374931"/>
            <a:ext cx="2691168" cy="175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62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026"/>
                                        </p:tgtEl>
                                      </p:cBhvr>
                                    </p:animEffect>
                                    <p:set>
                                      <p:cBhvr>
                                        <p:cTn id="27" dur="1" fill="hold">
                                          <p:stCondLst>
                                            <p:cond delay="499"/>
                                          </p:stCondLst>
                                        </p:cTn>
                                        <p:tgtEl>
                                          <p:spTgt spid="102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56E41F-B8E0-4D18-B554-FD40260DE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2DB31E17-E562-4F82-98D0-858C84120F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4" name="Picture 13">
              <a:extLst>
                <a:ext uri="{FF2B5EF4-FFF2-40B4-BE49-F238E27FC236}">
                  <a16:creationId xmlns:a16="http://schemas.microsoft.com/office/drawing/2014/main" id="{58BF3B07-5EF6-4E5B-834E-C1398DB60AD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Rectangle 14">
              <a:extLst>
                <a:ext uri="{FF2B5EF4-FFF2-40B4-BE49-F238E27FC236}">
                  <a16:creationId xmlns:a16="http://schemas.microsoft.com/office/drawing/2014/main" id="{3DDA1859-D108-4C60-B38B-C85485AB3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ja-JP" altLang="en-US"/>
            </a:p>
          </p:txBody>
        </p:sp>
        <p:pic>
          <p:nvPicPr>
            <p:cNvPr id="16" name="Picture 15">
              <a:extLst>
                <a:ext uri="{FF2B5EF4-FFF2-40B4-BE49-F238E27FC236}">
                  <a16:creationId xmlns:a16="http://schemas.microsoft.com/office/drawing/2014/main" id="{E498EA77-084B-43CC-B94D-566F1D8E1EE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8" name="Picture 16">
              <a:extLst>
                <a:ext uri="{FF2B5EF4-FFF2-40B4-BE49-F238E27FC236}">
                  <a16:creationId xmlns:a16="http://schemas.microsoft.com/office/drawing/2014/main" id="{99B16D3F-47E8-419E-9C4E-ED6FC918FBB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タイトル 1">
            <a:extLst>
              <a:ext uri="{FF2B5EF4-FFF2-40B4-BE49-F238E27FC236}">
                <a16:creationId xmlns:a16="http://schemas.microsoft.com/office/drawing/2014/main" id="{8ECFA28A-D347-B1DE-7FB7-1B6F1FC13FAB}"/>
              </a:ext>
            </a:extLst>
          </p:cNvPr>
          <p:cNvSpPr>
            <a:spLocks noGrp="1"/>
          </p:cNvSpPr>
          <p:nvPr>
            <p:ph type="title"/>
          </p:nvPr>
        </p:nvSpPr>
        <p:spPr>
          <a:xfrm>
            <a:off x="7535825" y="982132"/>
            <a:ext cx="3360772" cy="1303867"/>
          </a:xfrm>
        </p:spPr>
        <p:txBody>
          <a:bodyPr>
            <a:normAutofit/>
          </a:bodyPr>
          <a:lstStyle/>
          <a:p>
            <a:r>
              <a:rPr lang="ja-JP" altLang="en-US" dirty="0">
                <a:solidFill>
                  <a:srgbClr val="262626"/>
                </a:solidFill>
              </a:rPr>
              <a:t>結果</a:t>
            </a:r>
            <a:endParaRPr kumimoji="1" lang="ja-JP" altLang="en-US" dirty="0">
              <a:solidFill>
                <a:srgbClr val="262626"/>
              </a:solidFill>
            </a:endParaRPr>
          </a:p>
        </p:txBody>
      </p:sp>
      <p:sp>
        <p:nvSpPr>
          <p:cNvPr id="19" name="Rectangle 18">
            <a:extLst>
              <a:ext uri="{FF2B5EF4-FFF2-40B4-BE49-F238E27FC236}">
                <a16:creationId xmlns:a16="http://schemas.microsoft.com/office/drawing/2014/main" id="{23E937B9-07EE-456A-A31C-41A8866E2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in.py - AIDev - Visual Studio Code 2024-05-17 11-29-53">
            <a:hlinkClick r:id="" action="ppaction://media"/>
            <a:extLst>
              <a:ext uri="{FF2B5EF4-FFF2-40B4-BE49-F238E27FC236}">
                <a16:creationId xmlns:a16="http://schemas.microsoft.com/office/drawing/2014/main" id="{2808E40A-407B-E55E-C106-7412F4AD0CB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36231" y="1090411"/>
            <a:ext cx="5843469" cy="4515104"/>
          </a:xfrm>
          <a:prstGeom prst="rect">
            <a:avLst/>
          </a:prstGeom>
        </p:spPr>
      </p:pic>
      <p:cxnSp>
        <p:nvCxnSpPr>
          <p:cNvPr id="21" name="Straight Connector 20">
            <a:extLst>
              <a:ext uri="{FF2B5EF4-FFF2-40B4-BE49-F238E27FC236}">
                <a16:creationId xmlns:a16="http://schemas.microsoft.com/office/drawing/2014/main" id="{FD2308B7-2829-44DD-B213-27EEBDED1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7">
            <a:extLst>
              <a:ext uri="{FF2B5EF4-FFF2-40B4-BE49-F238E27FC236}">
                <a16:creationId xmlns:a16="http://schemas.microsoft.com/office/drawing/2014/main" id="{1F8351A7-A758-4D0A-90B1-B13044218673}"/>
              </a:ext>
            </a:extLst>
          </p:cNvPr>
          <p:cNvSpPr>
            <a:spLocks noGrp="1"/>
          </p:cNvSpPr>
          <p:nvPr>
            <p:ph idx="1"/>
          </p:nvPr>
        </p:nvSpPr>
        <p:spPr>
          <a:xfrm>
            <a:off x="7535826" y="2515280"/>
            <a:ext cx="3360771" cy="3318936"/>
          </a:xfrm>
        </p:spPr>
        <p:txBody>
          <a:bodyPr>
            <a:normAutofit/>
          </a:bodyPr>
          <a:lstStyle/>
          <a:p>
            <a:pPr marL="0" indent="0">
              <a:buNone/>
            </a:pPr>
            <a:r>
              <a:rPr kumimoji="1" lang="ja-JP" altLang="en-US" dirty="0"/>
              <a:t>文章を生成することはできたが主語と述語が一致するものはできなかった。</a:t>
            </a:r>
            <a:endParaRPr kumimoji="1" lang="en-US" altLang="ja-JP" dirty="0"/>
          </a:p>
          <a:p>
            <a:pPr marL="0" indent="0">
              <a:buNone/>
            </a:pPr>
            <a:r>
              <a:rPr lang="ja-JP" altLang="en-US" dirty="0"/>
              <a:t>だが、音声合成させることはできた</a:t>
            </a:r>
            <a:endParaRPr lang="en-US" dirty="0">
              <a:solidFill>
                <a:srgbClr val="262626"/>
              </a:solidFill>
            </a:endParaRPr>
          </a:p>
        </p:txBody>
      </p:sp>
    </p:spTree>
    <p:extLst>
      <p:ext uri="{BB962C8B-B14F-4D97-AF65-F5344CB8AC3E}">
        <p14:creationId xmlns:p14="http://schemas.microsoft.com/office/powerpoint/2010/main" val="26208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5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776346-7218-7CA4-7D36-F7C2239067DA}"/>
              </a:ext>
            </a:extLst>
          </p:cNvPr>
          <p:cNvSpPr>
            <a:spLocks noGrp="1"/>
          </p:cNvSpPr>
          <p:nvPr>
            <p:ph type="title"/>
          </p:nvPr>
        </p:nvSpPr>
        <p:spPr>
          <a:xfrm>
            <a:off x="1295401" y="982132"/>
            <a:ext cx="9601196" cy="1303867"/>
          </a:xfrm>
        </p:spPr>
        <p:txBody>
          <a:bodyPr/>
          <a:lstStyle/>
          <a:p>
            <a:r>
              <a:rPr kumimoji="1" lang="ja-JP" altLang="en-US" dirty="0"/>
              <a:t>考察と改善点</a:t>
            </a:r>
          </a:p>
        </p:txBody>
      </p:sp>
      <p:sp>
        <p:nvSpPr>
          <p:cNvPr id="3" name="コンテンツ プレースホルダー 2">
            <a:extLst>
              <a:ext uri="{FF2B5EF4-FFF2-40B4-BE49-F238E27FC236}">
                <a16:creationId xmlns:a16="http://schemas.microsoft.com/office/drawing/2014/main" id="{AA9A6268-8F51-2DBB-9619-B7CBD745DFDB}"/>
              </a:ext>
            </a:extLst>
          </p:cNvPr>
          <p:cNvSpPr>
            <a:spLocks noGrp="1"/>
          </p:cNvSpPr>
          <p:nvPr>
            <p:ph idx="1"/>
          </p:nvPr>
        </p:nvSpPr>
        <p:spPr>
          <a:xfrm>
            <a:off x="1295401" y="2419280"/>
            <a:ext cx="9601196" cy="3145778"/>
          </a:xfrm>
        </p:spPr>
        <p:txBody>
          <a:bodyPr>
            <a:normAutofit/>
          </a:bodyPr>
          <a:lstStyle/>
          <a:p>
            <a:pPr marL="0" indent="0" algn="ctr">
              <a:buNone/>
            </a:pPr>
            <a:r>
              <a:rPr lang="ja-JP" altLang="en-US" sz="3600" dirty="0"/>
              <a:t>考察</a:t>
            </a:r>
            <a:endParaRPr lang="en-US" altLang="ja-JP" sz="3600" dirty="0"/>
          </a:p>
          <a:p>
            <a:pPr marL="0" indent="0">
              <a:buNone/>
            </a:pPr>
            <a:r>
              <a:rPr kumimoji="1" lang="ja-JP" altLang="en-US" dirty="0"/>
              <a:t>文章生成の仕組みとして、文脈などを考えて文章生成するわけではないので、生成された文章を、</a:t>
            </a:r>
            <a:r>
              <a:rPr kumimoji="1" lang="en-US" altLang="ja-JP" dirty="0" err="1"/>
              <a:t>ginza</a:t>
            </a:r>
            <a:r>
              <a:rPr kumimoji="1" lang="ja-JP" altLang="en-US" dirty="0"/>
              <a:t>でうまく分割できなかった</a:t>
            </a:r>
            <a:endParaRPr kumimoji="1" lang="en-US" altLang="ja-JP" dirty="0"/>
          </a:p>
          <a:p>
            <a:pPr marL="0" indent="0">
              <a:buNone/>
            </a:pPr>
            <a:r>
              <a:rPr kumimoji="1" lang="en-US" altLang="ja-JP" dirty="0"/>
              <a:t>word2vec</a:t>
            </a:r>
            <a:r>
              <a:rPr kumimoji="1" lang="ja-JP" altLang="en-US" dirty="0"/>
              <a:t>自体が精度の高いモデルを作る事に向いていないこともあり、</a:t>
            </a:r>
            <a:endParaRPr kumimoji="1" lang="en-US" altLang="ja-JP" dirty="0"/>
          </a:p>
          <a:p>
            <a:pPr marL="0" indent="0">
              <a:buNone/>
            </a:pPr>
            <a:r>
              <a:rPr lang="ja-JP" altLang="en-US" dirty="0"/>
              <a:t>現在のコードでは文脈が通った文章を生成することは難しい</a:t>
            </a:r>
            <a:endParaRPr kumimoji="1" lang="en-US" altLang="ja-JP" dirty="0"/>
          </a:p>
          <a:p>
            <a:pPr marL="0" indent="0">
              <a:buNone/>
            </a:pPr>
            <a:endParaRPr kumimoji="1" lang="en-US" altLang="ja-JP" dirty="0"/>
          </a:p>
          <a:p>
            <a:pPr marL="0" indent="0">
              <a:buNone/>
            </a:pPr>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108387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6A0E769-D8C1-2DDA-3206-DF3CB089C9E0}"/>
              </a:ext>
            </a:extLst>
          </p:cNvPr>
          <p:cNvSpPr txBox="1"/>
          <p:nvPr/>
        </p:nvSpPr>
        <p:spPr>
          <a:xfrm>
            <a:off x="678087" y="787767"/>
            <a:ext cx="10979288" cy="4708981"/>
          </a:xfrm>
          <a:prstGeom prst="rect">
            <a:avLst/>
          </a:prstGeom>
          <a:noFill/>
        </p:spPr>
        <p:txBody>
          <a:bodyPr wrap="none" rtlCol="0">
            <a:spAutoFit/>
          </a:bodyPr>
          <a:lstStyle/>
          <a:p>
            <a:pPr marL="0" indent="0" algn="ctr">
              <a:buNone/>
            </a:pPr>
            <a:r>
              <a:rPr kumimoji="1" lang="ja-JP" altLang="en-US" sz="3600" dirty="0"/>
              <a:t>改善点</a:t>
            </a:r>
            <a:endParaRPr kumimoji="1" lang="en-US" altLang="ja-JP" sz="3600" dirty="0"/>
          </a:p>
          <a:p>
            <a:pPr marL="342900" indent="-342900">
              <a:buFont typeface="Wingdings" panose="05000000000000000000" pitchFamily="2" charset="2"/>
              <a:buChar char="l"/>
            </a:pPr>
            <a:r>
              <a:rPr kumimoji="1" lang="ja-JP" altLang="en-US" sz="2400" dirty="0"/>
              <a:t>文章生成のアルゴリズムの改善</a:t>
            </a:r>
            <a:endParaRPr kumimoji="1" lang="en-US" altLang="ja-JP" sz="2400" dirty="0"/>
          </a:p>
          <a:p>
            <a:r>
              <a:rPr kumimoji="1" lang="en-US" altLang="ja-JP" sz="2400" dirty="0"/>
              <a:t>	</a:t>
            </a:r>
            <a:r>
              <a:rPr kumimoji="1" lang="ja-JP" altLang="en-US" sz="2400" dirty="0"/>
              <a:t>指定した主語と述語を含まない文は弾くようにする</a:t>
            </a:r>
            <a:r>
              <a:rPr kumimoji="1" lang="en-US" altLang="ja-JP" sz="2400" dirty="0"/>
              <a:t>(</a:t>
            </a:r>
            <a:r>
              <a:rPr kumimoji="1" lang="ja-JP" altLang="en-US" sz="2400" dirty="0"/>
              <a:t>根本的な解決になっていない</a:t>
            </a:r>
            <a:r>
              <a:rPr kumimoji="1" lang="en-US" altLang="ja-JP" sz="2400" dirty="0"/>
              <a:t>)</a:t>
            </a:r>
          </a:p>
          <a:p>
            <a:endParaRPr kumimoji="1" lang="en-US" altLang="ja-JP" sz="2400" dirty="0"/>
          </a:p>
          <a:p>
            <a:pPr marL="342900" indent="-342900">
              <a:buFont typeface="Wingdings" panose="05000000000000000000" pitchFamily="2" charset="2"/>
              <a:buChar char="l"/>
            </a:pPr>
            <a:r>
              <a:rPr kumimoji="1" lang="ja-JP" altLang="en-US" sz="2400" dirty="0"/>
              <a:t>使用するライブラリの追加</a:t>
            </a:r>
            <a:endParaRPr kumimoji="1" lang="en-US" altLang="ja-JP" sz="2400" dirty="0"/>
          </a:p>
          <a:p>
            <a:pPr lvl="1"/>
            <a:r>
              <a:rPr kumimoji="1" lang="en-US" altLang="ja-JP" sz="2400" dirty="0"/>
              <a:t>transformers</a:t>
            </a:r>
            <a:r>
              <a:rPr kumimoji="1" lang="ja-JP" altLang="en-US" sz="2400" dirty="0"/>
              <a:t>ライブラリの使用（インストールうまくいかず、要検討）</a:t>
            </a:r>
            <a:endParaRPr kumimoji="1" lang="en-US" altLang="ja-JP" sz="2400" dirty="0"/>
          </a:p>
          <a:p>
            <a:pPr lvl="1"/>
            <a:endParaRPr kumimoji="1" lang="en-US" altLang="ja-JP" sz="2400" dirty="0"/>
          </a:p>
          <a:p>
            <a:pPr marL="342900" indent="-342900">
              <a:buFont typeface="Wingdings" panose="05000000000000000000" pitchFamily="2" charset="2"/>
              <a:buChar char="l"/>
            </a:pPr>
            <a:r>
              <a:rPr kumimoji="1" lang="en-US" altLang="ja-JP" sz="2400" dirty="0"/>
              <a:t>LLM</a:t>
            </a:r>
            <a:r>
              <a:rPr kumimoji="1" lang="ja-JP" altLang="en-US" sz="2400" dirty="0"/>
              <a:t>のような、自然言語処理モデルを使用する</a:t>
            </a:r>
            <a:endParaRPr kumimoji="1" lang="en-US" altLang="ja-JP" sz="2400" dirty="0"/>
          </a:p>
          <a:p>
            <a:pPr lvl="1"/>
            <a:r>
              <a:rPr kumimoji="1" lang="ja-JP" altLang="en-US" sz="2400" dirty="0"/>
              <a:t>大規模なモデルになるほど学習にも時間がかかる</a:t>
            </a:r>
            <a:endParaRPr kumimoji="1" lang="en-US" altLang="ja-JP" sz="2400" dirty="0"/>
          </a:p>
          <a:p>
            <a:pPr lvl="1"/>
            <a:r>
              <a:rPr kumimoji="1" lang="ja-JP" altLang="en-US" sz="2400" dirty="0"/>
              <a:t>学習させるデータも選定する必要があるのでとても手が回らない</a:t>
            </a:r>
            <a:endParaRPr kumimoji="1" lang="en-US" altLang="ja-JP" sz="2400" dirty="0"/>
          </a:p>
          <a:p>
            <a:r>
              <a:rPr kumimoji="1" lang="en-US" altLang="ja-JP" sz="2400" dirty="0"/>
              <a:t>	</a:t>
            </a:r>
          </a:p>
          <a:p>
            <a:endParaRPr kumimoji="1" lang="ja-JP" altLang="en-US" sz="2400" dirty="0"/>
          </a:p>
        </p:txBody>
      </p:sp>
    </p:spTree>
    <p:extLst>
      <p:ext uri="{BB962C8B-B14F-4D97-AF65-F5344CB8AC3E}">
        <p14:creationId xmlns:p14="http://schemas.microsoft.com/office/powerpoint/2010/main" val="174107223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オーガニック">
  <a:themeElements>
    <a:clrScheme name="オーガニック">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オーガニック">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オーガニック">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2348</TotalTime>
  <Words>357</Words>
  <Application>Microsoft Office PowerPoint</Application>
  <PresentationFormat>ワイド画面</PresentationFormat>
  <Paragraphs>43</Paragraphs>
  <Slides>8</Slides>
  <Notes>0</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8</vt:i4>
      </vt:variant>
    </vt:vector>
  </HeadingPairs>
  <TitlesOfParts>
    <vt:vector size="13" baseType="lpstr">
      <vt:lpstr>Arial</vt:lpstr>
      <vt:lpstr>Century Schoolbook</vt:lpstr>
      <vt:lpstr>Garamond</vt:lpstr>
      <vt:lpstr>Wingdings</vt:lpstr>
      <vt:lpstr>オーガニック</vt:lpstr>
      <vt:lpstr>Subject  &amp; Predicate </vt:lpstr>
      <vt:lpstr>背景</vt:lpstr>
      <vt:lpstr>目的</vt:lpstr>
      <vt:lpstr>プログラム概要</vt:lpstr>
      <vt:lpstr>プログラム詳細</vt:lpstr>
      <vt:lpstr>結果</vt:lpstr>
      <vt:lpstr>考察と改善点</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 </dc:title>
  <dc:creator>OKS23 前川尚輝</dc:creator>
  <cp:lastModifiedBy>OKS23 平岡大知</cp:lastModifiedBy>
  <cp:revision>16</cp:revision>
  <dcterms:created xsi:type="dcterms:W3CDTF">2024-05-10T02:15:53Z</dcterms:created>
  <dcterms:modified xsi:type="dcterms:W3CDTF">2024-05-21T03:58:00Z</dcterms:modified>
</cp:coreProperties>
</file>